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8" r:id="rId6"/>
    <p:sldId id="269" r:id="rId7"/>
    <p:sldId id="259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3" r:id="rId21"/>
    <p:sldId id="284" r:id="rId22"/>
    <p:sldId id="285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2E3ADC-3E3F-436B-B104-9BBAA52AD903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BD8807-4AF5-4CE6-AC24-927B11D7CCD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980728"/>
            <a:ext cx="7406640" cy="437709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800" b="1" dirty="0" smtClean="0">
                <a:latin typeface="Bookman Old Style" pitchFamily="18" charset="0"/>
              </a:rPr>
              <a:t>Управленческий учет как инструмент управления финансовым результатом сельскохозяйственной организации</a:t>
            </a:r>
            <a:endParaRPr lang="ru-RU" sz="4800" b="1" dirty="0"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1432560" y="3602664"/>
            <a:ext cx="7406640" cy="12550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Целеполагание УУ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52736"/>
            <a:ext cx="81439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Управленческий учет </a:t>
            </a:r>
            <a:r>
              <a:rPr lang="ru-RU" dirty="0" smtClean="0">
                <a:latin typeface="Bookman Old Style" pitchFamily="18" charset="0"/>
              </a:rPr>
              <a:t>– это добавляющий ценность процесс непрерывного совершенствования проектирования, измерения и функционирования систем финансовой и нефинансовой информации, которая направляет действия менеджмента, мотивирует поведение, поддерживает и создает культурные ценности, необходимые для достижения стратегических, тактических и оперативных целей организации. 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Цель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52736"/>
            <a:ext cx="8143900" cy="5805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Повышение эффективности деятельности организации, базирующееся на увеличении прибыльности различных бизнес-сегментов деятельности экономического субъекта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Функции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Функция оперативного контроля (</a:t>
            </a:r>
            <a:r>
              <a:rPr lang="en-US" dirty="0" smtClean="0">
                <a:latin typeface="Bookman Old Style" pitchFamily="18" charset="0"/>
              </a:rPr>
              <a:t>operational control)</a:t>
            </a:r>
            <a:r>
              <a:rPr lang="ru-RU" dirty="0" smtClean="0">
                <a:latin typeface="Bookman Old Style" pitchFamily="18" charset="0"/>
              </a:rPr>
              <a:t>– обеспечивает процесс обратной связи между сотрудниками и менеджерами в отношении эффективности выполняемых всеми сторонами процесса функций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Функции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latin typeface="Bookman Old Style" pitchFamily="18" charset="0"/>
              </a:rPr>
              <a:t>Калькулирование</a:t>
            </a:r>
            <a:r>
              <a:rPr lang="ru-RU" dirty="0" smtClean="0">
                <a:latin typeface="Bookman Old Style" pitchFamily="18" charset="0"/>
              </a:rPr>
              <a:t> себестоимости продукта </a:t>
            </a:r>
            <a:r>
              <a:rPr lang="en-US" dirty="0" smtClean="0">
                <a:latin typeface="Bookman Old Style" pitchFamily="18" charset="0"/>
              </a:rPr>
              <a:t>(product costing)</a:t>
            </a:r>
            <a:r>
              <a:rPr lang="ru-RU" dirty="0" smtClean="0">
                <a:latin typeface="Bookman Old Style" pitchFamily="18" charset="0"/>
              </a:rPr>
              <a:t>– процесс измерения и отнесения на продукт затрат деятельности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6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Функции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latin typeface="Bookman Old Style" pitchFamily="18" charset="0"/>
              </a:rPr>
              <a:t>Калькулирование</a:t>
            </a:r>
            <a:r>
              <a:rPr lang="ru-RU" dirty="0" smtClean="0">
                <a:latin typeface="Bookman Old Style" pitchFamily="18" charset="0"/>
              </a:rPr>
              <a:t> затрат по клиентам </a:t>
            </a:r>
            <a:r>
              <a:rPr lang="en-US" dirty="0" smtClean="0">
                <a:latin typeface="Bookman Old Style" pitchFamily="18" charset="0"/>
              </a:rPr>
              <a:t>(customer costing)</a:t>
            </a:r>
            <a:r>
              <a:rPr lang="ru-RU" dirty="0" smtClean="0">
                <a:latin typeface="Bookman Old Style" pitchFamily="18" charset="0"/>
              </a:rPr>
              <a:t> – </a:t>
            </a:r>
            <a:r>
              <a:rPr lang="ru-RU" dirty="0" smtClean="0">
                <a:latin typeface="Bookman Old Style" pitchFamily="18" charset="0"/>
              </a:rPr>
              <a:t>процесс отнесения затрат на маркетинг, реализацию, дистрибуцию и управление к отдельным клиентам с целью расчета затрат на обслуживание каждого клиента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Функции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Управленческий контроль </a:t>
            </a:r>
            <a:r>
              <a:rPr lang="en-US" dirty="0" smtClean="0">
                <a:latin typeface="Bookman Old Style" pitchFamily="18" charset="0"/>
              </a:rPr>
              <a:t>(management control)</a:t>
            </a:r>
            <a:r>
              <a:rPr lang="ru-RU" dirty="0" smtClean="0">
                <a:latin typeface="Bookman Old Style" pitchFamily="18" charset="0"/>
              </a:rPr>
              <a:t> – </a:t>
            </a:r>
            <a:r>
              <a:rPr lang="ru-RU" dirty="0" smtClean="0">
                <a:latin typeface="Bookman Old Style" pitchFamily="18" charset="0"/>
              </a:rPr>
              <a:t>процесс формирования информации о деятельности менеджмента операционных подразделений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0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Функции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Стратегический контроль </a:t>
            </a:r>
            <a:r>
              <a:rPr lang="en-US" dirty="0" smtClean="0">
                <a:latin typeface="Bookman Old Style" pitchFamily="18" charset="0"/>
              </a:rPr>
              <a:t>(strategic control)</a:t>
            </a:r>
            <a:r>
              <a:rPr lang="ru-RU" dirty="0" smtClean="0">
                <a:latin typeface="Bookman Old Style" pitchFamily="18" charset="0"/>
              </a:rPr>
              <a:t> – </a:t>
            </a:r>
            <a:r>
              <a:rPr lang="ru-RU" dirty="0" smtClean="0">
                <a:latin typeface="Bookman Old Style" pitchFamily="18" charset="0"/>
              </a:rPr>
              <a:t>процесс формирования </a:t>
            </a:r>
            <a:r>
              <a:rPr lang="ru-RU" dirty="0">
                <a:latin typeface="Bookman Old Style" pitchFamily="18" charset="0"/>
              </a:rPr>
              <a:t>и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представления информации о достигнутой хозяйственной единицей конкурентоспособности как финансовом плане, так и в плане соответствия ожиданиям вышестоящего органа и потребителей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Объекты управленческого учета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84784"/>
            <a:ext cx="8143900" cy="53732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>
                <a:latin typeface="Bookman Old Style" pitchFamily="18" charset="0"/>
              </a:rPr>
              <a:t>и</a:t>
            </a:r>
            <a:r>
              <a:rPr lang="ru-RU" dirty="0" smtClean="0">
                <a:latin typeface="Bookman Old Style" pitchFamily="18" charset="0"/>
              </a:rPr>
              <a:t>здержки экономического субъекта в целом и отдельных его структурных подразделений (ЦО);</a:t>
            </a:r>
          </a:p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результаты деятельности всей организации и ЦО;</a:t>
            </a:r>
          </a:p>
          <a:p>
            <a:pPr>
              <a:buFontTx/>
              <a:buChar char="-"/>
            </a:pPr>
            <a:r>
              <a:rPr lang="ru-RU" dirty="0">
                <a:latin typeface="Bookman Old Style" pitchFamily="18" charset="0"/>
              </a:rPr>
              <a:t>в</a:t>
            </a:r>
            <a:r>
              <a:rPr lang="ru-RU" dirty="0" smtClean="0">
                <a:latin typeface="Bookman Old Style" pitchFamily="18" charset="0"/>
              </a:rPr>
              <a:t>нутреннее ценообразование;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бюджетирование</a:t>
            </a:r>
            <a:endParaRPr lang="ru-RU" dirty="0" smtClean="0">
              <a:latin typeface="Bookman Old Style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1368698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latin typeface="Bookman Old Style" pitchFamily="18" charset="0"/>
              </a:rPr>
              <a:t>Классификация затрат по отношению к данному управленческому решению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73238"/>
            <a:ext cx="7499176" cy="4551362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latin typeface="Bookman Old Style" panose="02050604050505020204" pitchFamily="18" charset="0"/>
              </a:rPr>
              <a:t>Релевантные затраты </a:t>
            </a:r>
            <a:r>
              <a:rPr lang="ru-RU" altLang="ru-RU" dirty="0" smtClean="0">
                <a:latin typeface="Bookman Old Style" panose="02050604050505020204" pitchFamily="18" charset="0"/>
              </a:rPr>
              <a:t>– затраты, величина которых будет зависеть от принятого управленческого решения;</a:t>
            </a:r>
          </a:p>
          <a:p>
            <a:pPr eaLnBrk="1" hangingPunct="1"/>
            <a:r>
              <a:rPr lang="ru-RU" altLang="ru-RU" b="1" dirty="0" smtClean="0">
                <a:latin typeface="Bookman Old Style" panose="02050604050505020204" pitchFamily="18" charset="0"/>
              </a:rPr>
              <a:t>Нерелевантные</a:t>
            </a:r>
            <a:r>
              <a:rPr lang="ru-RU" altLang="ru-RU" dirty="0" smtClean="0">
                <a:latin typeface="Bookman Old Style" panose="02050604050505020204" pitchFamily="18" charset="0"/>
              </a:rPr>
              <a:t> – вмененные, не зависящие от принятия решений</a:t>
            </a:r>
            <a:r>
              <a:rPr lang="ru-RU" alt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95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259632" y="188641"/>
            <a:ext cx="7427168" cy="72008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ru-RU" altLang="ru-RU" sz="3600" dirty="0" smtClean="0">
                <a:latin typeface="Bookman Old Style" panose="02050604050505020204" pitchFamily="18" charset="0"/>
              </a:rPr>
              <a:t>Пример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34387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Заказ стоимостью 250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</a:t>
            </a:r>
            <a:endParaRPr lang="ru-RU" altLang="ru-RU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Расходный материал – 100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 (имеется в </a:t>
            </a:r>
            <a:r>
              <a:rPr lang="ru-RU" altLang="ru-RU" dirty="0">
                <a:latin typeface="Bookman Old Style" panose="02050604050505020204" pitchFamily="18" charset="0"/>
              </a:rPr>
              <a:t>н</a:t>
            </a:r>
            <a:r>
              <a:rPr lang="ru-RU" altLang="ru-RU" dirty="0" smtClean="0">
                <a:latin typeface="Bookman Old Style" panose="02050604050505020204" pitchFamily="18" charset="0"/>
              </a:rPr>
              <a:t>аличии);</a:t>
            </a:r>
            <a:endParaRPr lang="ru-RU" altLang="ru-RU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Стоимость </a:t>
            </a:r>
            <a:r>
              <a:rPr lang="ru-RU" altLang="ru-RU" dirty="0" smtClean="0">
                <a:latin typeface="Bookman Old Style" panose="02050604050505020204" pitchFamily="18" charset="0"/>
              </a:rPr>
              <a:t>выращивания </a:t>
            </a:r>
            <a:r>
              <a:rPr lang="ru-RU" altLang="ru-RU" dirty="0" smtClean="0">
                <a:latin typeface="Bookman Old Style" panose="02050604050505020204" pitchFamily="18" charset="0"/>
              </a:rPr>
              <a:t>200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ДЕ;</a:t>
            </a:r>
            <a:endParaRPr lang="ru-RU" altLang="ru-RU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Убытки 50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 </a:t>
            </a:r>
            <a:r>
              <a:rPr lang="ru-RU" altLang="ru-RU" dirty="0" smtClean="0">
                <a:latin typeface="Bookman Old Style" panose="02050604050505020204" pitchFamily="18" charset="0"/>
              </a:rPr>
              <a:t>– заказ невыгоден;</a:t>
            </a:r>
          </a:p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При отказе – скрытые убытки 100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ДЕ;</a:t>
            </a:r>
            <a:endParaRPr lang="ru-RU" altLang="ru-RU" dirty="0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ru-RU" altLang="ru-RU" dirty="0" smtClean="0">
                <a:latin typeface="Bookman Old Style" panose="02050604050505020204" pitchFamily="18" charset="0"/>
              </a:rPr>
              <a:t>Релевантные доходы – 250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ДЕ, </a:t>
            </a:r>
            <a:r>
              <a:rPr lang="ru-RU" altLang="ru-RU" dirty="0" smtClean="0">
                <a:latin typeface="Bookman Old Style" panose="02050604050505020204" pitchFamily="18" charset="0"/>
              </a:rPr>
              <a:t>релевантные затраты – 200 </a:t>
            </a:r>
            <a:r>
              <a:rPr lang="ru-RU" altLang="ru-RU" dirty="0" smtClean="0">
                <a:latin typeface="Bookman Old Style" panose="02050604050505020204" pitchFamily="18" charset="0"/>
              </a:rPr>
              <a:t>ДЕ</a:t>
            </a:r>
            <a:endParaRPr lang="ru-RU" altLang="ru-RU" dirty="0" smtClean="0">
              <a:latin typeface="Bookman Old Style" panose="02050604050505020204" pitchFamily="18" charset="0"/>
            </a:endParaRP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7224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Преамбула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68760"/>
            <a:ext cx="8072462" cy="5303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Любой вид учетной деятельности</a:t>
            </a: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продуцирует некую информационную</a:t>
            </a: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базу – сведения учетного характера,</a:t>
            </a: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формирующуюся в системе </a:t>
            </a: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информационного обмена </a:t>
            </a:r>
            <a:r>
              <a:rPr lang="ru-RU" sz="2800" dirty="0" smtClean="0">
                <a:latin typeface="Bookman Old Style" pitchFamily="18" charset="0"/>
              </a:rPr>
              <a:t>организации</a:t>
            </a:r>
            <a:endParaRPr lang="ru-RU" sz="28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2800" b="1" u="sng" dirty="0" smtClean="0">
                <a:latin typeface="Bookman Old Style" pitchFamily="18" charset="0"/>
              </a:rPr>
              <a:t>Виды «учетов»:</a:t>
            </a:r>
            <a:r>
              <a:rPr lang="ru-RU" sz="2800" dirty="0" smtClean="0">
                <a:latin typeface="Bookman Old Style" pitchFamily="18" charset="0"/>
              </a:rPr>
              <a:t> бухгалтерский,</a:t>
            </a:r>
          </a:p>
          <a:p>
            <a:pPr algn="just">
              <a:buNone/>
            </a:pPr>
            <a:r>
              <a:rPr lang="ru-RU" sz="2800" dirty="0" smtClean="0">
                <a:latin typeface="Bookman Old Style" pitchFamily="18" charset="0"/>
              </a:rPr>
              <a:t>финансовый, управленческий,</a:t>
            </a:r>
          </a:p>
          <a:p>
            <a:pPr algn="just">
              <a:buNone/>
            </a:pPr>
            <a:r>
              <a:rPr lang="ru-RU" sz="2800" dirty="0" smtClean="0">
                <a:latin typeface="Bookman Old Style" pitchFamily="18" charset="0"/>
              </a:rPr>
              <a:t>налоговый, производственный.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параметры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471435"/>
              </p:ext>
            </p:extLst>
          </p:nvPr>
        </p:nvGraphicFramePr>
        <p:xfrm>
          <a:off x="1435100" y="1447800"/>
          <a:ext cx="749935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204">
                  <a:extLst>
                    <a:ext uri="{9D8B030D-6E8A-4147-A177-3AD203B41FA5}">
                      <a16:colId xmlns:a16="http://schemas.microsoft.com/office/drawing/2014/main" val="3667663932"/>
                    </a:ext>
                  </a:extLst>
                </a:gridCol>
                <a:gridCol w="1626146">
                  <a:extLst>
                    <a:ext uri="{9D8B030D-6E8A-4147-A177-3AD203B41FA5}">
                      <a16:colId xmlns:a16="http://schemas.microsoft.com/office/drawing/2014/main" val="109682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реализации , руб. за ед.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0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производства,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79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Прямые материальные затраты, на единицу,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2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Прямой труд на единицу,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4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Переменные общепроизводственные расходы на ед.,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80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Переменные коммерческие расходы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447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Постоянные расходы за период: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971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Общепроизводственные расходы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25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Коммерческие и управленческие расходы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115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63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величина себестоимости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cost)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353820"/>
              </p:ext>
            </p:extLst>
          </p:nvPr>
        </p:nvGraphicFramePr>
        <p:xfrm>
          <a:off x="1435100" y="1772816"/>
          <a:ext cx="7499350" cy="25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204">
                  <a:extLst>
                    <a:ext uri="{9D8B030D-6E8A-4147-A177-3AD203B41FA5}">
                      <a16:colId xmlns:a16="http://schemas.microsoft.com/office/drawing/2014/main" val="3667663932"/>
                    </a:ext>
                  </a:extLst>
                </a:gridCol>
                <a:gridCol w="1626146">
                  <a:extLst>
                    <a:ext uri="{9D8B030D-6E8A-4147-A177-3AD203B41FA5}">
                      <a16:colId xmlns:a16="http://schemas.microsoft.com/office/drawing/2014/main" val="1096823090"/>
                    </a:ext>
                  </a:extLst>
                </a:gridCol>
              </a:tblGrid>
              <a:tr h="20224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00032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Прямые материалы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796655"/>
                  </a:ext>
                </a:extLst>
              </a:tr>
              <a:tr h="480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Прямой труд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234861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Переменные ОПР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49738"/>
                  </a:ext>
                </a:extLst>
              </a:tr>
              <a:tr h="440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Постоянные ОПР на единицу 30 000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809809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производственная себестоимость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44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57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величина себестоимости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cost)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208640"/>
              </p:ext>
            </p:extLst>
          </p:nvPr>
        </p:nvGraphicFramePr>
        <p:xfrm>
          <a:off x="1435100" y="1772816"/>
          <a:ext cx="7499350" cy="25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204">
                  <a:extLst>
                    <a:ext uri="{9D8B030D-6E8A-4147-A177-3AD203B41FA5}">
                      <a16:colId xmlns:a16="http://schemas.microsoft.com/office/drawing/2014/main" val="3667663932"/>
                    </a:ext>
                  </a:extLst>
                </a:gridCol>
                <a:gridCol w="1626146">
                  <a:extLst>
                    <a:ext uri="{9D8B030D-6E8A-4147-A177-3AD203B41FA5}">
                      <a16:colId xmlns:a16="http://schemas.microsoft.com/office/drawing/2014/main" val="1096823090"/>
                    </a:ext>
                  </a:extLst>
                </a:gridCol>
              </a:tblGrid>
              <a:tr h="20224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00032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Прямые материалы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796655"/>
                  </a:ext>
                </a:extLst>
              </a:tr>
              <a:tr h="480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Прямой труд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234861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Переменные ОПР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49738"/>
                  </a:ext>
                </a:extLst>
              </a:tr>
              <a:tr h="440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Переменные КР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809809"/>
                  </a:ext>
                </a:extLst>
              </a:tr>
              <a:tr h="397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переменная себестоимость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44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969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43701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Сравнение финансового результата, рассчитанного методами </a:t>
            </a:r>
            <a:r>
              <a:rPr lang="en-US" sz="3200" dirty="0" smtClean="0"/>
              <a:t>absorption cost </a:t>
            </a:r>
            <a:r>
              <a:rPr lang="ru-RU" sz="3200" dirty="0" smtClean="0"/>
              <a:t>и</a:t>
            </a:r>
            <a:r>
              <a:rPr lang="en-US" sz="3200" dirty="0" smtClean="0"/>
              <a:t> direct cost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A</a:t>
            </a:r>
            <a:r>
              <a:rPr lang="en-US" sz="32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bsorption </a:t>
            </a:r>
            <a:r>
              <a:rPr lang="en-US" sz="32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cost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Direct </a:t>
            </a:r>
            <a:r>
              <a:rPr lang="en-US" sz="32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cost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27327653"/>
              </p:ext>
            </p:extLst>
          </p:nvPr>
        </p:nvGraphicFramePr>
        <p:xfrm>
          <a:off x="485978" y="1188778"/>
          <a:ext cx="4022726" cy="375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363">
                  <a:extLst>
                    <a:ext uri="{9D8B030D-6E8A-4147-A177-3AD203B41FA5}">
                      <a16:colId xmlns:a16="http://schemas.microsoft.com/office/drawing/2014/main" val="2273352406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1350779051"/>
                    </a:ext>
                  </a:extLst>
                </a:gridCol>
              </a:tblGrid>
              <a:tr h="726935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</a:t>
                      </a:r>
                      <a:r>
                        <a:rPr lang="ru-RU" baseline="0" dirty="0" smtClean="0"/>
                        <a:t>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500 ед.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04518"/>
                  </a:ext>
                </a:extLst>
              </a:tr>
              <a:tr h="422325">
                <a:tc>
                  <a:txBody>
                    <a:bodyPr/>
                    <a:lstStyle/>
                    <a:p>
                      <a:r>
                        <a:rPr lang="ru-RU" dirty="0" smtClean="0"/>
                        <a:t>Выручка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696012"/>
                  </a:ext>
                </a:extLst>
              </a:tr>
              <a:tr h="726935"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 продаж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463141"/>
                  </a:ext>
                </a:extLst>
              </a:tr>
              <a:tr h="422325">
                <a:tc>
                  <a:txBody>
                    <a:bodyPr/>
                    <a:lstStyle/>
                    <a:p>
                      <a:r>
                        <a:rPr lang="ru-RU" dirty="0" smtClean="0"/>
                        <a:t>Валовая 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25230"/>
                  </a:ext>
                </a:extLst>
              </a:tr>
              <a:tr h="726935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380733"/>
                  </a:ext>
                </a:extLst>
              </a:tr>
              <a:tr h="72693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Прибыль от продаж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31001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1148953"/>
              </p:ext>
            </p:extLst>
          </p:nvPr>
        </p:nvGraphicFramePr>
        <p:xfrm>
          <a:off x="4687126" y="1210147"/>
          <a:ext cx="4022726" cy="373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363">
                  <a:extLst>
                    <a:ext uri="{9D8B030D-6E8A-4147-A177-3AD203B41FA5}">
                      <a16:colId xmlns:a16="http://schemas.microsoft.com/office/drawing/2014/main" val="1905509040"/>
                    </a:ext>
                  </a:extLst>
                </a:gridCol>
                <a:gridCol w="2011363">
                  <a:extLst>
                    <a:ext uri="{9D8B030D-6E8A-4147-A177-3AD203B41FA5}">
                      <a16:colId xmlns:a16="http://schemas.microsoft.com/office/drawing/2014/main" val="4076876378"/>
                    </a:ext>
                  </a:extLst>
                </a:gridCol>
              </a:tblGrid>
              <a:tr h="723244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</a:t>
                      </a:r>
                      <a:r>
                        <a:rPr lang="ru-RU" baseline="0" dirty="0" smtClean="0"/>
                        <a:t>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500 ед.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8683"/>
                  </a:ext>
                </a:extLst>
              </a:tr>
              <a:tr h="419022">
                <a:tc>
                  <a:txBody>
                    <a:bodyPr/>
                    <a:lstStyle/>
                    <a:p>
                      <a:r>
                        <a:rPr lang="ru-RU" dirty="0" smtClean="0"/>
                        <a:t>Выручка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129013"/>
                  </a:ext>
                </a:extLst>
              </a:tr>
              <a:tr h="723244"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 продаж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77256"/>
                  </a:ext>
                </a:extLst>
              </a:tr>
              <a:tr h="419022">
                <a:tc>
                  <a:txBody>
                    <a:bodyPr/>
                    <a:lstStyle/>
                    <a:p>
                      <a:r>
                        <a:rPr lang="ru-RU" dirty="0" smtClean="0"/>
                        <a:t>Валовая 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0449"/>
                  </a:ext>
                </a:extLst>
              </a:tr>
              <a:tr h="723244"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37668"/>
                  </a:ext>
                </a:extLst>
              </a:tr>
              <a:tr h="7232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Прибыль от продаж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56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2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Национальное определение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862150" cy="4786346"/>
          </a:xfrm>
        </p:spPr>
        <p:txBody>
          <a:bodyPr>
            <a:normAutofit/>
          </a:bodyPr>
          <a:lstStyle/>
          <a:p>
            <a:r>
              <a:rPr lang="ru-RU" sz="2600" b="1" i="1" dirty="0" smtClean="0">
                <a:latin typeface="Bookman Old Style" pitchFamily="18" charset="0"/>
              </a:rPr>
              <a:t>Бухгалтерский учет</a:t>
            </a:r>
            <a:r>
              <a:rPr lang="en-US" sz="2600" b="1" i="1" dirty="0" smtClean="0">
                <a:latin typeface="Bookman Old Style" pitchFamily="18" charset="0"/>
              </a:rPr>
              <a:t> </a:t>
            </a:r>
            <a:r>
              <a:rPr lang="ru-RU" sz="2400" dirty="0" smtClean="0"/>
              <a:t>– </a:t>
            </a:r>
            <a:r>
              <a:rPr lang="ru-RU" sz="2400" dirty="0">
                <a:latin typeface="Bookman Old Style" panose="02050604050505020204" pitchFamily="18" charset="0"/>
              </a:rPr>
              <a:t>формирование документированной систематизированной информации  об объектах учета и составление на  ее основе бухгалтерской (финансовой) отчетности.</a:t>
            </a:r>
          </a:p>
          <a:p>
            <a:pPr algn="just">
              <a:buNone/>
            </a:pPr>
            <a:endParaRPr lang="ru-RU" sz="2600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Международное определение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857364"/>
            <a:ext cx="7790712" cy="439103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Bookman Old Style" panose="02050604050505020204" pitchFamily="18" charset="0"/>
              </a:rPr>
              <a:t>  Финансовый учет</a:t>
            </a:r>
            <a:r>
              <a:rPr lang="ru-RU" i="1" dirty="0" smtClean="0">
                <a:latin typeface="Bookman Old Style" panose="02050604050505020204" pitchFamily="18" charset="0"/>
              </a:rPr>
              <a:t> – это процесс идентификации и регистрации экономической информации, исчисления и оценки показателей и представления данных пользователям информации для выработки, обоснования и принятия решений.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Основополагающие концептуальные принципы </a:t>
            </a:r>
            <a:r>
              <a:rPr lang="ru-RU" sz="2800" b="1" dirty="0" smtClean="0">
                <a:latin typeface="Bookman Old Style" pitchFamily="18" charset="0"/>
              </a:rPr>
              <a:t>бухгалтерского (финансового) </a:t>
            </a:r>
            <a:r>
              <a:rPr lang="ru-RU" sz="2800" b="1" dirty="0" smtClean="0">
                <a:latin typeface="Bookman Old Style" pitchFamily="18" charset="0"/>
              </a:rPr>
              <a:t>учета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90712" cy="5143512"/>
          </a:xfrm>
        </p:spPr>
        <p:txBody>
          <a:bodyPr>
            <a:normAutofit/>
          </a:bodyPr>
          <a:lstStyle/>
          <a:p>
            <a:r>
              <a:rPr lang="ru-RU" i="1" dirty="0" smtClean="0"/>
              <a:t>- </a:t>
            </a:r>
            <a:r>
              <a:rPr lang="ru-RU" dirty="0">
                <a:latin typeface="Bookman Old Style" panose="02050604050505020204" pitchFamily="18" charset="0"/>
              </a:rPr>
              <a:t>концепция достоверного и добросовестного отражения фактов хозяйственной жизни </a:t>
            </a:r>
            <a:r>
              <a:rPr lang="ru-RU" i="1" dirty="0">
                <a:latin typeface="Bookman Old Style" panose="02050604050505020204" pitchFamily="18" charset="0"/>
              </a:rPr>
              <a:t>(</a:t>
            </a:r>
            <a:r>
              <a:rPr lang="en-US" i="1" dirty="0">
                <a:latin typeface="Bookman Old Style" panose="02050604050505020204" pitchFamily="18" charset="0"/>
              </a:rPr>
              <a:t>true and fair view concept</a:t>
            </a:r>
            <a:r>
              <a:rPr lang="ru-RU" i="1" dirty="0">
                <a:latin typeface="Bookman Old Style" panose="02050604050505020204" pitchFamily="18" charset="0"/>
              </a:rPr>
              <a:t>);</a:t>
            </a:r>
            <a:endParaRPr lang="ru-RU" dirty="0">
              <a:latin typeface="Bookman Old Style" panose="02050604050505020204" pitchFamily="18" charset="0"/>
            </a:endParaRPr>
          </a:p>
          <a:p>
            <a:r>
              <a:rPr lang="ru-RU" i="1" dirty="0">
                <a:latin typeface="Bookman Old Style" panose="02050604050505020204" pitchFamily="18" charset="0"/>
              </a:rPr>
              <a:t>- </a:t>
            </a:r>
            <a:r>
              <a:rPr lang="ru-RU" dirty="0">
                <a:latin typeface="Bookman Old Style" panose="02050604050505020204" pitchFamily="18" charset="0"/>
              </a:rPr>
              <a:t>концепция приоритета содержания над формой </a:t>
            </a:r>
            <a:r>
              <a:rPr lang="ru-RU" i="1" dirty="0">
                <a:latin typeface="Bookman Old Style" panose="02050604050505020204" pitchFamily="18" charset="0"/>
              </a:rPr>
              <a:t>(</a:t>
            </a:r>
            <a:r>
              <a:rPr lang="en-US" i="1" dirty="0">
                <a:latin typeface="Bookman Old Style" panose="02050604050505020204" pitchFamily="18" charset="0"/>
              </a:rPr>
              <a:t>substance over form concept</a:t>
            </a:r>
            <a:r>
              <a:rPr lang="ru-RU" i="1" dirty="0">
                <a:latin typeface="Bookman Old Style" panose="02050604050505020204" pitchFamily="18" charset="0"/>
              </a:rPr>
              <a:t>). 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Налоговый учет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90712" cy="514351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Bookman Old Style" panose="02050604050505020204" pitchFamily="18" charset="0"/>
              </a:rPr>
              <a:t>Выделение налогового учета основано на разъединении области прав по бухгалтерскому (финансовому ) учету и налогообложению.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4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Bookman Old Style" pitchFamily="18" charset="0"/>
              </a:rPr>
              <a:t>Четыре вида учетных задач:</a:t>
            </a:r>
            <a:br>
              <a:rPr lang="ru-RU" sz="3600" b="1" dirty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8254" y="1285860"/>
            <a:ext cx="7790712" cy="55435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1. Обеспечение сохранности имущества собственников. </a:t>
            </a:r>
          </a:p>
          <a:p>
            <a:r>
              <a:rPr lang="ru-RU" dirty="0" smtClean="0">
                <a:latin typeface="Bookman Old Style" pitchFamily="18" charset="0"/>
              </a:rPr>
              <a:t>2. Контроль, однако не в смысле сохранности имущества, а в смысле обеспечения эффективного управления им. Информация в этом случае нужна прежде всего, чтобы принимать действенные управленческие решения.</a:t>
            </a:r>
          </a:p>
          <a:p>
            <a:r>
              <a:rPr lang="ru-RU" dirty="0" smtClean="0">
                <a:latin typeface="Bookman Old Style" pitchFamily="18" charset="0"/>
              </a:rPr>
              <a:t>3. Квантификация финансовых результатов, т.е. выявлению экономических и юридических последствий хозяйственных операций.</a:t>
            </a:r>
          </a:p>
          <a:p>
            <a:r>
              <a:rPr lang="ru-RU" dirty="0" smtClean="0">
                <a:latin typeface="Bookman Old Style" pitchFamily="18" charset="0"/>
              </a:rPr>
              <a:t>4. Перераспределение ресурсов в суверенной экономике.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>
                <a:latin typeface="Bookman Old Style" pitchFamily="18" charset="0"/>
              </a:rPr>
              <a:t>Базовые определения УУ</a:t>
            </a:r>
            <a:br>
              <a:rPr lang="ru-RU" sz="3600" b="1" u="sng" dirty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52736"/>
            <a:ext cx="8143900" cy="5805264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latin typeface="Bookman Old Style" panose="02050604050505020204" pitchFamily="18" charset="0"/>
              </a:rPr>
              <a:t>Ч.Т. </a:t>
            </a:r>
            <a:r>
              <a:rPr lang="ru-RU" b="1" i="1" dirty="0" err="1" smtClean="0">
                <a:latin typeface="Bookman Old Style" panose="02050604050505020204" pitchFamily="18" charset="0"/>
              </a:rPr>
              <a:t>Хорнген</a:t>
            </a:r>
            <a:r>
              <a:rPr lang="ru-RU" b="1" i="1" dirty="0" smtClean="0">
                <a:latin typeface="Bookman Old Style" panose="02050604050505020204" pitchFamily="18" charset="0"/>
              </a:rPr>
              <a:t> и Дж. </a:t>
            </a:r>
            <a:r>
              <a:rPr lang="ru-RU" b="1" i="1" dirty="0" err="1" smtClean="0">
                <a:latin typeface="Bookman Old Style" panose="02050604050505020204" pitchFamily="18" charset="0"/>
              </a:rPr>
              <a:t>Фостер</a:t>
            </a:r>
            <a:r>
              <a:rPr lang="ru-RU" b="1" i="1" dirty="0" smtClean="0">
                <a:latin typeface="Bookman Old Style" panose="02050604050505020204" pitchFamily="18" charset="0"/>
              </a:rPr>
              <a:t>: </a:t>
            </a:r>
            <a:r>
              <a:rPr lang="ru-RU" i="1" dirty="0" smtClean="0">
                <a:latin typeface="Bookman Old Style" panose="02050604050505020204" pitchFamily="18" charset="0"/>
              </a:rPr>
              <a:t>«УУ – процесс идентификации, измерения, сбора, систематизации, анализа, разложения, интерпретации и передачи информации, необходимой для управления какими-либо объектами».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b="1" i="1" dirty="0" smtClean="0">
                <a:latin typeface="Bookman Old Style" panose="02050604050505020204" pitchFamily="18" charset="0"/>
              </a:rPr>
              <a:t>Николаева С.А.: </a:t>
            </a:r>
            <a:r>
              <a:rPr lang="ru-RU" i="1" dirty="0" smtClean="0">
                <a:latin typeface="Bookman Old Style" panose="02050604050505020204" pitchFamily="18" charset="0"/>
              </a:rPr>
              <a:t>«УУ – это система сбора, планирования, контроля, анализа данных о затратах и результатах хозяйственной деятельности в разрезе, необходимом для управления объектами, оперативного принятия на этой основе различных управленческих решений в целях оптимизации финансовых результатов деятельности предприятия».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latin typeface="Bookman Old Style" pitchFamily="18" charset="0"/>
              </a:rPr>
              <a:t>Место УУ в </a:t>
            </a:r>
            <a:r>
              <a:rPr lang="ru-RU" sz="3600" b="1" u="sng" dirty="0" err="1" smtClean="0">
                <a:latin typeface="Bookman Old Style" pitchFamily="18" charset="0"/>
              </a:rPr>
              <a:t>менеджериальном</a:t>
            </a:r>
            <a:r>
              <a:rPr lang="ru-RU" sz="3600" b="1" u="sng" dirty="0" smtClean="0">
                <a:latin typeface="Bookman Old Style" pitchFamily="18" charset="0"/>
              </a:rPr>
              <a:t> цикле экономического субъекта</a:t>
            </a:r>
            <a:r>
              <a:rPr lang="ru-RU" sz="3600" b="1" u="sng" dirty="0">
                <a:latin typeface="Bookman Old Style" pitchFamily="18" charset="0"/>
              </a:rPr>
              <a:t/>
            </a:r>
            <a:br>
              <a:rPr lang="ru-RU" sz="3600" b="1" u="sng" dirty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12776"/>
            <a:ext cx="81439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Управленческий учет – это процесс в рамках организации, который призван обеспечить управленческий аппарат информацией для осуществления процедуры планирования, собственно управления и контроля за деятельностью экономического субъекта 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300</TotalTime>
  <Words>812</Words>
  <Application>Microsoft Office PowerPoint</Application>
  <PresentationFormat>Экран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Bookman Old Style</vt:lpstr>
      <vt:lpstr>Corbel</vt:lpstr>
      <vt:lpstr>Gill Sans MT</vt:lpstr>
      <vt:lpstr>Times New Roman</vt:lpstr>
      <vt:lpstr>Verdana</vt:lpstr>
      <vt:lpstr>Wingdings 2</vt:lpstr>
      <vt:lpstr>Солнцестояние</vt:lpstr>
      <vt:lpstr>Управленческий учет как инструмент управления финансовым результатом сельскохозяйственной организации</vt:lpstr>
      <vt:lpstr>Преамбула</vt:lpstr>
      <vt:lpstr>Национальное определение</vt:lpstr>
      <vt:lpstr>Международное определение</vt:lpstr>
      <vt:lpstr>Основополагающие концептуальные принципы бухгалтерского (финансового) учета</vt:lpstr>
      <vt:lpstr>Налоговый учет</vt:lpstr>
      <vt:lpstr>Четыре вида учетных задач: </vt:lpstr>
      <vt:lpstr>Базовые определения УУ </vt:lpstr>
      <vt:lpstr>Место УУ в менеджериальном цикле экономического субъекта </vt:lpstr>
      <vt:lpstr>Целеполагание УУ</vt:lpstr>
      <vt:lpstr>Цель управленческого учета</vt:lpstr>
      <vt:lpstr>Функции управленческого учета</vt:lpstr>
      <vt:lpstr>Функции управленческого учета</vt:lpstr>
      <vt:lpstr>Функции управленческого учета</vt:lpstr>
      <vt:lpstr>Функции управленческого учета</vt:lpstr>
      <vt:lpstr>Функции управленческого учета</vt:lpstr>
      <vt:lpstr>Объекты управленческого учета</vt:lpstr>
      <vt:lpstr>Классификация затрат по отношению к данному управленческому решению</vt:lpstr>
      <vt:lpstr>Пример</vt:lpstr>
      <vt:lpstr>Расчетные параметры</vt:lpstr>
      <vt:lpstr>Расчетная величина себестоимости (absorption cost)</vt:lpstr>
      <vt:lpstr>Расчетная величина себестоимости (direct cost)</vt:lpstr>
      <vt:lpstr>Сравнение финансового результата, рассчитанного методами absorption cost и direct cost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управленческий учет</dc:title>
  <dc:creator>Admin</dc:creator>
  <cp:lastModifiedBy>Пользователь Windows</cp:lastModifiedBy>
  <cp:revision>16</cp:revision>
  <dcterms:created xsi:type="dcterms:W3CDTF">2010-11-02T06:12:19Z</dcterms:created>
  <dcterms:modified xsi:type="dcterms:W3CDTF">2018-02-12T01:16:35Z</dcterms:modified>
</cp:coreProperties>
</file>